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1786" autoAdjust="0"/>
  </p:normalViewPr>
  <p:slideViewPr>
    <p:cSldViewPr snapToGrid="0">
      <p:cViewPr varScale="1">
        <p:scale>
          <a:sx n="57" d="100"/>
          <a:sy n="57" d="100"/>
        </p:scale>
        <p:origin x="152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EE3A7-1550-47D0-93A2-BCCB2F01F16F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0951E-30B3-4F8F-98E0-7414B547537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31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de-DE" dirty="0"/>
              <a:t>Man sieht HI-Viren (grün), die an einen Lymphozyten (rot) binden.</a:t>
            </a:r>
          </a:p>
          <a:p>
            <a:pPr marL="228600" indent="-228600">
              <a:buAutoNum type="arabicPeriod"/>
            </a:pPr>
            <a:r>
              <a:rPr lang="de-DE" dirty="0"/>
              <a:t>HI-Viren verursachen die Krankheit AIDS. Symptome können u</a:t>
            </a:r>
            <a:r>
              <a:rPr lang="de-DE" dirty="0" smtClean="0"/>
              <a:t>. a</a:t>
            </a:r>
            <a:r>
              <a:rPr lang="de-DE" dirty="0"/>
              <a:t>. ein Karposi-Sarkom und Pilzinfektionen im Mund- und Rachenraum sein.</a:t>
            </a:r>
          </a:p>
          <a:p>
            <a:pPr marL="228600" indent="-228600">
              <a:buAutoNum type="arabicPeriod"/>
            </a:pPr>
            <a:r>
              <a:rPr lang="de-DE" smtClean="0"/>
              <a:t>Retroviren </a:t>
            </a:r>
            <a:r>
              <a:rPr lang="de-DE" dirty="0"/>
              <a:t>wie das HI-Virus können jedoch auch für die Gentherapie verwendet werden. Durch den Einsatz von Retroviren können hier Menschen mit genetisch bedingten Krankheiten geheilt werden.</a:t>
            </a:r>
          </a:p>
          <a:p>
            <a:pPr marL="228600" indent="-228600">
              <a:buAutoNum type="arabicPeriod"/>
            </a:pPr>
            <a:r>
              <a:rPr lang="de-DE" dirty="0"/>
              <a:t>Wie müssen Retroviren verändert werden, damit sie nicht mehr Krankheiten wie AIDS auslösen, sondern als therapeutisches Werkzeug verwendet werden können?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F0951E-30B3-4F8F-98E0-7414B547537E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094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35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823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9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179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845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898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049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134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86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62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123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D8DF1-30F9-475B-A81F-A3F78D55B909}" type="datetimeFigureOut">
              <a:rPr lang="de-DE" smtClean="0"/>
              <a:t>13.10.2021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32567-D23D-42E7-B7CB-2959C5F1804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66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E66138E-B853-4FB2-A977-04A839CDBF67}"/>
              </a:ext>
            </a:extLst>
          </p:cNvPr>
          <p:cNvGrpSpPr/>
          <p:nvPr/>
        </p:nvGrpSpPr>
        <p:grpSpPr>
          <a:xfrm>
            <a:off x="0" y="3438000"/>
            <a:ext cx="3521786" cy="3420000"/>
            <a:chOff x="0" y="3438000"/>
            <a:chExt cx="3521786" cy="3420000"/>
          </a:xfrm>
        </p:grpSpPr>
        <p:pic>
          <p:nvPicPr>
            <p:cNvPr id="26" name="Grafik 25" descr="Ein Bild, das Zeichnung enthält.&#10;&#10;Automatisch generierte Beschreibung">
              <a:extLst>
                <a:ext uri="{FF2B5EF4-FFF2-40B4-BE49-F238E27FC236}">
                  <a16:creationId xmlns:a16="http://schemas.microsoft.com/office/drawing/2014/main" id="{619901A7-1EA3-4283-A028-7D02B0FD1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38000"/>
              <a:ext cx="3521786" cy="3420000"/>
            </a:xfrm>
            <a:prstGeom prst="rect">
              <a:avLst/>
            </a:prstGeom>
          </p:spPr>
        </p:pic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11E67671-7C42-46C4-87AD-7908B5EB2F75}"/>
                </a:ext>
              </a:extLst>
            </p:cNvPr>
            <p:cNvSpPr txBox="1"/>
            <p:nvPr/>
          </p:nvSpPr>
          <p:spPr>
            <a:xfrm>
              <a:off x="83758" y="622894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7D28F6F-55B5-4509-8F35-B67364B112A7}"/>
              </a:ext>
            </a:extLst>
          </p:cNvPr>
          <p:cNvGrpSpPr/>
          <p:nvPr/>
        </p:nvGrpSpPr>
        <p:grpSpPr>
          <a:xfrm>
            <a:off x="2" y="0"/>
            <a:ext cx="3937047" cy="3420000"/>
            <a:chOff x="2" y="0"/>
            <a:chExt cx="3937047" cy="3420000"/>
          </a:xfrm>
        </p:grpSpPr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2B3AF385-552B-473D-A15C-B365613C3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" y="0"/>
              <a:ext cx="3937047" cy="342000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7CDB0526-1C57-4A7F-B70E-0EE6505D4C46}"/>
                </a:ext>
              </a:extLst>
            </p:cNvPr>
            <p:cNvSpPr txBox="1"/>
            <p:nvPr/>
          </p:nvSpPr>
          <p:spPr>
            <a:xfrm>
              <a:off x="78994" y="2962835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7D565AB-4EFD-4EFC-A268-0391FD395D10}"/>
              </a:ext>
            </a:extLst>
          </p:cNvPr>
          <p:cNvGrpSpPr/>
          <p:nvPr/>
        </p:nvGrpSpPr>
        <p:grpSpPr>
          <a:xfrm>
            <a:off x="5724000" y="4568947"/>
            <a:ext cx="3420000" cy="2289053"/>
            <a:chOff x="5724000" y="4568947"/>
            <a:chExt cx="3420000" cy="2289053"/>
          </a:xfrm>
        </p:grpSpPr>
        <p:pic>
          <p:nvPicPr>
            <p:cNvPr id="7" name="Grafik 6" descr="Ein Bild, das schwimmend, Doughnut, Donut, bedeckt enthält.&#10;&#10;Automatisch generierte Beschreibung">
              <a:extLst>
                <a:ext uri="{FF2B5EF4-FFF2-40B4-BE49-F238E27FC236}">
                  <a16:creationId xmlns:a16="http://schemas.microsoft.com/office/drawing/2014/main" id="{4EF3DCE3-9852-4929-B3C0-8498CBC8D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000" y="4568947"/>
              <a:ext cx="3420000" cy="2289053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EC53471-DF33-4E8A-A14A-B2294C4F645E}"/>
                </a:ext>
              </a:extLst>
            </p:cNvPr>
            <p:cNvSpPr txBox="1"/>
            <p:nvPr/>
          </p:nvSpPr>
          <p:spPr>
            <a:xfrm>
              <a:off x="8780337" y="624849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5D559EE-992E-44C4-9992-A75F435FBE0A}"/>
              </a:ext>
            </a:extLst>
          </p:cNvPr>
          <p:cNvGrpSpPr/>
          <p:nvPr/>
        </p:nvGrpSpPr>
        <p:grpSpPr>
          <a:xfrm>
            <a:off x="5724000" y="1984247"/>
            <a:ext cx="3420000" cy="2280000"/>
            <a:chOff x="5724000" y="1984247"/>
            <a:chExt cx="3420000" cy="2280000"/>
          </a:xfrm>
        </p:grpSpPr>
        <p:pic>
          <p:nvPicPr>
            <p:cNvPr id="16" name="Grafik 15" descr="Ein Bild, das Pizza, Essen, sitzend, Peperoni enthält.&#10;&#10;Automatisch generierte Beschreibung">
              <a:extLst>
                <a:ext uri="{FF2B5EF4-FFF2-40B4-BE49-F238E27FC236}">
                  <a16:creationId xmlns:a16="http://schemas.microsoft.com/office/drawing/2014/main" id="{235933F4-74CA-4744-85BB-2DCCC1FA4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000" y="1984247"/>
              <a:ext cx="3420000" cy="228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3A095E3-83C3-406B-9280-A7430B14780D}"/>
                </a:ext>
              </a:extLst>
            </p:cNvPr>
            <p:cNvSpPr txBox="1"/>
            <p:nvPr/>
          </p:nvSpPr>
          <p:spPr>
            <a:xfrm>
              <a:off x="8780954" y="384850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B77363D-9907-41A8-9E0F-E65B838999BC}"/>
              </a:ext>
            </a:extLst>
          </p:cNvPr>
          <p:cNvGrpSpPr/>
          <p:nvPr/>
        </p:nvGrpSpPr>
        <p:grpSpPr>
          <a:xfrm>
            <a:off x="5724000" y="0"/>
            <a:ext cx="3420000" cy="2565000"/>
            <a:chOff x="5724000" y="0"/>
            <a:chExt cx="3420000" cy="2565000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F8BB111-A9BA-4C9C-AB63-28B874BB1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000" y="0"/>
              <a:ext cx="3420000" cy="2565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EAB77116-6154-4218-8CAA-28A785B4E925}"/>
                </a:ext>
              </a:extLst>
            </p:cNvPr>
            <p:cNvSpPr txBox="1"/>
            <p:nvPr/>
          </p:nvSpPr>
          <p:spPr>
            <a:xfrm>
              <a:off x="8780954" y="1847309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74723785-B0AB-4B09-A02E-A29ADAB25CA0}"/>
              </a:ext>
            </a:extLst>
          </p:cNvPr>
          <p:cNvSpPr txBox="1"/>
          <p:nvPr/>
        </p:nvSpPr>
        <p:spPr>
          <a:xfrm>
            <a:off x="3653473" y="4728748"/>
            <a:ext cx="18370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5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B4734BCE-5C53-43AB-A8B5-1764BA4D59BC}"/>
              </a:ext>
            </a:extLst>
          </p:cNvPr>
          <p:cNvGrpSpPr/>
          <p:nvPr/>
        </p:nvGrpSpPr>
        <p:grpSpPr>
          <a:xfrm>
            <a:off x="2624704" y="2318286"/>
            <a:ext cx="3894592" cy="2587206"/>
            <a:chOff x="2624704" y="2318286"/>
            <a:chExt cx="3894592" cy="2587206"/>
          </a:xfrm>
        </p:grpSpPr>
        <p:pic>
          <p:nvPicPr>
            <p:cNvPr id="3" name="Grafik 2" descr="Ein Bild, das Tier, braun, sitzend, Koralle enthält.&#10;&#10;Automatisch generierte Beschreibung">
              <a:extLst>
                <a:ext uri="{FF2B5EF4-FFF2-40B4-BE49-F238E27FC236}">
                  <a16:creationId xmlns:a16="http://schemas.microsoft.com/office/drawing/2014/main" id="{0A72B12C-26B4-4F83-A4AB-C3D552FE9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4704" y="2318286"/>
              <a:ext cx="3894592" cy="2587206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1226A890-4693-49B0-B006-ECEBED059954}"/>
                </a:ext>
              </a:extLst>
            </p:cNvPr>
            <p:cNvSpPr txBox="1"/>
            <p:nvPr/>
          </p:nvSpPr>
          <p:spPr>
            <a:xfrm>
              <a:off x="6192476" y="345800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8800E8C2-A2EF-46A0-A405-CA456F54CCF3}"/>
              </a:ext>
            </a:extLst>
          </p:cNvPr>
          <p:cNvGrpSpPr/>
          <p:nvPr/>
        </p:nvGrpSpPr>
        <p:grpSpPr>
          <a:xfrm>
            <a:off x="3127461" y="229998"/>
            <a:ext cx="2546100" cy="1908137"/>
            <a:chOff x="3127461" y="229998"/>
            <a:chExt cx="2546100" cy="1908137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613BA70E-60D7-4814-81BD-25038DE6F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7461" y="229998"/>
              <a:ext cx="2546100" cy="1771200"/>
            </a:xfrm>
            <a:prstGeom prst="rect">
              <a:avLst/>
            </a:prstGeom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F6220061-E0FB-45BF-8485-D3BA8FFE7913}"/>
                </a:ext>
              </a:extLst>
            </p:cNvPr>
            <p:cNvSpPr txBox="1"/>
            <p:nvPr/>
          </p:nvSpPr>
          <p:spPr>
            <a:xfrm>
              <a:off x="5064927" y="183035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34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8F833B-1391-4253-A313-8397E3DBE485}">
  <ds:schemaRefs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5696b60-0389-45c2-bb8c-032517eb46a2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80023A1-1100-4B49-8FEC-26BB67EA53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158617-8A17-45FE-AE86-122E36375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</Words>
  <Application>Microsoft Office PowerPoint</Application>
  <PresentationFormat>Bildschirmpräsentation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Bernd Dittrich</dc:creator>
  <cp:lastModifiedBy>Seel, Hale (ZSL)</cp:lastModifiedBy>
  <cp:revision>9</cp:revision>
  <dcterms:created xsi:type="dcterms:W3CDTF">2020-07-28T20:42:11Z</dcterms:created>
  <dcterms:modified xsi:type="dcterms:W3CDTF">2021-10-13T11:50:21Z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